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78" r:id="rId2"/>
    <p:sldId id="394" r:id="rId3"/>
    <p:sldId id="395" r:id="rId4"/>
    <p:sldId id="423" r:id="rId5"/>
    <p:sldId id="424" r:id="rId6"/>
    <p:sldId id="42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26E2AD7-8270-4889-ADD8-777DE05301A0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3532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519339-A5B9-4C54-97EF-68F07230AB39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353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32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3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60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8605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461DDB-0C93-4ED0-BD77-D2C1813E57D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08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8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8810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458E80-F270-49B4-B889-CAC2A1A5068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8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8476206-5801-489A-8BD1-A8766027D77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55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1FC843D-9110-4BE8-AAA6-350477DC1E4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8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1FC843D-9110-4BE8-AAA6-350477DC1E4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0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Capital Gains &amp; Losses </a:t>
            </a:r>
            <a:br>
              <a:rPr lang="en-US" altLang="en-US" dirty="0"/>
            </a:br>
            <a:r>
              <a:rPr lang="en-US" altLang="en-US" dirty="0"/>
              <a:t>(Including Sale of Home)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Chapters 13-16</a:t>
            </a:r>
          </a:p>
          <a:p>
            <a:r>
              <a:rPr lang="en-US" altLang="en-US" dirty="0"/>
              <a:t>Pub 4012 Tab D</a:t>
            </a:r>
          </a:p>
          <a:p>
            <a:r>
              <a:rPr lang="en-US" altLang="en-US" dirty="0"/>
              <a:t>(Federal 1040-Line 13)</a:t>
            </a:r>
          </a:p>
          <a:p>
            <a:r>
              <a:rPr lang="en-US" altLang="en-US" dirty="0"/>
              <a:t>(NJ 1040-Line 18)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418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 Liability Net Loss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Net loss can offset all gains, plus</a:t>
            </a:r>
          </a:p>
          <a:p>
            <a:pPr lvl="1"/>
            <a:r>
              <a:rPr lang="en-US" altLang="en-US" dirty="0"/>
              <a:t> Up to $3,000 can be used to reduce other taxable income in the current tax year ($1,500 if MFS)</a:t>
            </a:r>
          </a:p>
          <a:p>
            <a:r>
              <a:rPr lang="en-US" altLang="en-US" dirty="0"/>
              <a:t> The loss amount in excess of $3,000 (or $1,500 if MFS) is carried forward to the next tax year</a:t>
            </a:r>
          </a:p>
          <a:p>
            <a:r>
              <a:rPr lang="en-US" altLang="en-US" dirty="0"/>
              <a:t> NJ only allows taxpayer to use capital losses to offset capital gains in the same year.  No net capital loss is permitted</a:t>
            </a:r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0016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Capital Loss Carryover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Check prior year Schedule D or related worksheet to determine carryover loss</a:t>
            </a:r>
          </a:p>
          <a:p>
            <a:pPr lvl="1"/>
            <a:r>
              <a:rPr lang="en-US" altLang="en-US" dirty="0"/>
              <a:t> Carryover losses keep their short-term or long-term classification</a:t>
            </a:r>
          </a:p>
          <a:p>
            <a:r>
              <a:rPr lang="en-US" altLang="en-US" dirty="0"/>
              <a:t> Carryover losses are combined with the gains and losses that actually occur in the current year</a:t>
            </a:r>
          </a:p>
          <a:p>
            <a:r>
              <a:rPr lang="en-US" altLang="en-US" dirty="0"/>
              <a:t> Up to $3,000 ($1,500 if MFS) loss offsets other income on current year return.  Rest of loss is carried forward to next year </a:t>
            </a:r>
          </a:p>
          <a:p>
            <a:r>
              <a:rPr lang="en-US" altLang="en-US" dirty="0"/>
              <a:t> No limit to how many times a loss can be carried forward</a:t>
            </a:r>
          </a:p>
          <a:p>
            <a:r>
              <a:rPr lang="en-US" altLang="en-US" dirty="0"/>
              <a:t> No capital loss carryover allowed in NJ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8653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Non-Taxable NJ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295633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Gains on certain NJ Securities are exempt from NJ tax even though subject to Federal capital gains tax </a:t>
            </a:r>
          </a:p>
          <a:p>
            <a:pPr lvl="1"/>
            <a:r>
              <a:rPr lang="en-US" sz="2400" dirty="0"/>
              <a:t> </a:t>
            </a:r>
            <a:r>
              <a:rPr lang="en-US" sz="2200" dirty="0"/>
              <a:t>See NJ Bulletin GIT-5 for a list of these securities (link from TaxPrep4Free.org Preparer page)</a:t>
            </a:r>
          </a:p>
          <a:p>
            <a:r>
              <a:rPr lang="en-US" sz="2400" dirty="0"/>
              <a:t>The NJ return has to be adjusted when this situation occurs</a:t>
            </a:r>
          </a:p>
          <a:p>
            <a:r>
              <a:rPr lang="en-US" sz="2400">
                <a:solidFill>
                  <a:srgbClr val="FF0000"/>
                </a:solidFill>
              </a:rPr>
              <a:t>Capture </a:t>
            </a:r>
            <a:r>
              <a:rPr lang="en-US" sz="2400" dirty="0">
                <a:solidFill>
                  <a:srgbClr val="FF0000"/>
                </a:solidFill>
              </a:rPr>
              <a:t>exempt capital gains amount in NJ Checklist Subtractions from Income section for later entry in TaxSlayer  State section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23664"/>
          <a:stretch/>
        </p:blipFill>
        <p:spPr>
          <a:xfrm>
            <a:off x="1109662" y="4523201"/>
            <a:ext cx="6924675" cy="1905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142875" y="4976671"/>
            <a:ext cx="966787" cy="142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895066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72445"/>
            <a:ext cx="7696200" cy="4630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 Adjustment to Capital Gains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5029" y="3082551"/>
            <a:ext cx="5029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Subtract out amount of capital gains on NJ</a:t>
            </a:r>
          </a:p>
          <a:p>
            <a:r>
              <a:rPr lang="en-US" b="1" dirty="0"/>
              <a:t>securities that are tax exempt</a:t>
            </a:r>
          </a:p>
        </p:txBody>
      </p:sp>
      <p:cxnSp>
        <p:nvCxnSpPr>
          <p:cNvPr id="9" name="Straight Arrow Connector 8"/>
          <p:cNvCxnSpPr>
            <a:endCxn id="10" idx="3"/>
          </p:cNvCxnSpPr>
          <p:nvPr/>
        </p:nvCxnSpPr>
        <p:spPr bwMode="auto">
          <a:xfrm flipV="1">
            <a:off x="5974230" y="2978710"/>
            <a:ext cx="577803" cy="27547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6451600" y="2718547"/>
            <a:ext cx="685800" cy="304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805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696199" cy="4533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 Sch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5300" y="4724400"/>
            <a:ext cx="50292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Subtract out amount of capital gains on NJ</a:t>
            </a:r>
          </a:p>
          <a:p>
            <a:r>
              <a:rPr lang="en-US" b="1" dirty="0"/>
              <a:t>securities that are tax exempt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794500" y="5203744"/>
            <a:ext cx="8255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7619999" y="4991100"/>
            <a:ext cx="654423" cy="42528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3" name="Picture 12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467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4</TotalTime>
  <Words>345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NJ Template 06</vt:lpstr>
      <vt:lpstr>Capital Gains &amp; Losses  (Including Sale of Home)</vt:lpstr>
      <vt:lpstr>Tax Liability Net Loss</vt:lpstr>
      <vt:lpstr>Capital Loss Carryover</vt:lpstr>
      <vt:lpstr>Non-Taxable NJ Securities</vt:lpstr>
      <vt:lpstr>NJ Adjustment to Capital Gains</vt:lpstr>
      <vt:lpstr>NJ Sch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6</cp:revision>
  <dcterms:created xsi:type="dcterms:W3CDTF">2017-12-08T09:50:38Z</dcterms:created>
  <dcterms:modified xsi:type="dcterms:W3CDTF">2017-12-08T12:03:23Z</dcterms:modified>
</cp:coreProperties>
</file>